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9999"/>
    <a:srgbClr val="FF0066"/>
    <a:srgbClr val="FF3399"/>
    <a:srgbClr val="3366CC"/>
    <a:srgbClr val="CC00FF"/>
    <a:srgbClr val="E6E6E6"/>
    <a:srgbClr val="CC0099"/>
    <a:srgbClr val="00CC9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558" y="8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18/03/2023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47508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18/03/2023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82847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18/03/2023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9820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77C7D8-C9C5-4BB9-9989-B119D5829AD9}" type="datetimeFigureOut">
              <a:rPr lang="fr-FR" smtClean="0"/>
              <a:t>18/03/2023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50092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777C7D8-C9C5-4BB9-9989-B119D5829AD9}" type="datetimeFigureOut">
              <a:rPr lang="fr-FR" smtClean="0"/>
              <a:t>18/03/2023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55938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777C7D8-C9C5-4BB9-9989-B119D5829AD9}" type="datetimeFigureOut">
              <a:rPr lang="fr-FR" smtClean="0"/>
              <a:t>18/03/2023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185576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777C7D8-C9C5-4BB9-9989-B119D5829AD9}" type="datetimeFigureOut">
              <a:rPr lang="fr-FR" smtClean="0"/>
              <a:t>18/03/2023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18131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777C7D8-C9C5-4BB9-9989-B119D5829AD9}" type="datetimeFigureOut">
              <a:rPr lang="fr-FR" smtClean="0"/>
              <a:t>18/03/2023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329815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7C7D8-C9C5-4BB9-9989-B119D5829AD9}" type="datetimeFigureOut">
              <a:rPr lang="fr-FR" smtClean="0"/>
              <a:t>18/03/2023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106191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2777C7D8-C9C5-4BB9-9989-B119D5829AD9}" type="datetimeFigureOut">
              <a:rPr lang="fr-FR" smtClean="0"/>
              <a:t>18/03/2023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12381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2777C7D8-C9C5-4BB9-9989-B119D5829AD9}" type="datetimeFigureOut">
              <a:rPr lang="fr-FR" smtClean="0"/>
              <a:t>18/03/2023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09E175-40F9-4D95-97AD-22B512753E7F}" type="slidenum">
              <a:rPr lang="fr-FR" smtClean="0"/>
              <a:t>‹N°›</a:t>
            </a:fld>
            <a:endParaRPr lang="fr-FR"/>
          </a:p>
        </p:txBody>
      </p:sp>
    </p:spTree>
    <p:extLst>
      <p:ext uri="{BB962C8B-B14F-4D97-AF65-F5344CB8AC3E}">
        <p14:creationId xmlns:p14="http://schemas.microsoft.com/office/powerpoint/2010/main" val="287151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1000">
              <a:schemeClr val="accent1">
                <a:lumMod val="45000"/>
                <a:lumOff val="55000"/>
              </a:schemeClr>
            </a:gs>
            <a:gs pos="79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777C7D8-C9C5-4BB9-9989-B119D5829AD9}" type="datetimeFigureOut">
              <a:rPr lang="fr-FR" smtClean="0"/>
              <a:t>18/03/2023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B09E175-40F9-4D95-97AD-22B512753E7F}" type="slidenum">
              <a:rPr lang="fr-FR" smtClean="0"/>
              <a:t>‹N°›</a:t>
            </a:fld>
            <a:endParaRPr lang="fr-FR"/>
          </a:p>
        </p:txBody>
      </p:sp>
    </p:spTree>
    <p:extLst>
      <p:ext uri="{BB962C8B-B14F-4D97-AF65-F5344CB8AC3E}">
        <p14:creationId xmlns:p14="http://schemas.microsoft.com/office/powerpoint/2010/main" val="1112688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6000">
              <a:schemeClr val="accent1">
                <a:lumMod val="45000"/>
                <a:lumOff val="55000"/>
              </a:schemeClr>
            </a:gs>
            <a:gs pos="79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0A35E048-85C4-4BC3-8BE1-4B65CBFF5015}"/>
              </a:ext>
            </a:extLst>
          </p:cNvPr>
          <p:cNvSpPr txBox="1">
            <a:spLocks/>
          </p:cNvSpPr>
          <p:nvPr/>
        </p:nvSpPr>
        <p:spPr>
          <a:xfrm rot="10800000" flipV="1">
            <a:off x="-53429" y="-144969"/>
            <a:ext cx="6818380" cy="1679746"/>
          </a:xfrm>
          <a:prstGeom prst="rect">
            <a:avLst/>
          </a:prstGeom>
          <a:noFill/>
          <a:ln>
            <a:noFill/>
          </a:ln>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2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Atelier</a:t>
            </a:r>
          </a:p>
          <a:p>
            <a:r>
              <a:rPr lang="fr-FR" sz="32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Soutien aux enfants de parent malade ou décédé</a:t>
            </a:r>
          </a:p>
        </p:txBody>
      </p:sp>
      <p:pic>
        <p:nvPicPr>
          <p:cNvPr id="4" name="Image 3">
            <a:extLst>
              <a:ext uri="{FF2B5EF4-FFF2-40B4-BE49-F238E27FC236}">
                <a16:creationId xmlns:a16="http://schemas.microsoft.com/office/drawing/2014/main" id="{3A17C0B4-104D-4D3A-9EDE-7CC6AEC41399}"/>
              </a:ext>
            </a:extLst>
          </p:cNvPr>
          <p:cNvPicPr>
            <a:picLocks noChangeAspect="1"/>
          </p:cNvPicPr>
          <p:nvPr/>
        </p:nvPicPr>
        <p:blipFill>
          <a:blip r:embed="rId2"/>
          <a:stretch>
            <a:fillRect/>
          </a:stretch>
        </p:blipFill>
        <p:spPr>
          <a:xfrm>
            <a:off x="2032382" y="1677210"/>
            <a:ext cx="2337280" cy="3147280"/>
          </a:xfrm>
          <a:prstGeom prst="rect">
            <a:avLst/>
          </a:prstGeom>
        </p:spPr>
      </p:pic>
      <p:sp>
        <p:nvSpPr>
          <p:cNvPr id="2" name="ZoneTexte 1">
            <a:extLst>
              <a:ext uri="{FF2B5EF4-FFF2-40B4-BE49-F238E27FC236}">
                <a16:creationId xmlns:a16="http://schemas.microsoft.com/office/drawing/2014/main" id="{308935BC-BD98-C6E3-1AF4-C27D0C3B061F}"/>
              </a:ext>
            </a:extLst>
          </p:cNvPr>
          <p:cNvSpPr txBox="1"/>
          <p:nvPr/>
        </p:nvSpPr>
        <p:spPr>
          <a:xfrm>
            <a:off x="754293" y="1435605"/>
            <a:ext cx="1396887" cy="1446550"/>
          </a:xfrm>
          <a:prstGeom prst="rect">
            <a:avLst/>
          </a:prstGeom>
          <a:noFill/>
        </p:spPr>
        <p:txBody>
          <a:bodyPr wrap="square" rtlCol="0">
            <a:spAutoFit/>
          </a:bodyPr>
          <a:lstStyle/>
          <a:p>
            <a:r>
              <a:rPr lang="fr-FR" sz="8800" dirty="0">
                <a:solidFill>
                  <a:srgbClr val="FF0000"/>
                </a:solidFill>
              </a:rPr>
              <a:t>?</a:t>
            </a:r>
          </a:p>
        </p:txBody>
      </p:sp>
      <p:sp>
        <p:nvSpPr>
          <p:cNvPr id="3" name="ZoneTexte 2">
            <a:extLst>
              <a:ext uri="{FF2B5EF4-FFF2-40B4-BE49-F238E27FC236}">
                <a16:creationId xmlns:a16="http://schemas.microsoft.com/office/drawing/2014/main" id="{CF567A05-0A99-58B1-84FE-3ECE0A2D76BF}"/>
              </a:ext>
            </a:extLst>
          </p:cNvPr>
          <p:cNvSpPr txBox="1"/>
          <p:nvPr/>
        </p:nvSpPr>
        <p:spPr>
          <a:xfrm rot="3753616">
            <a:off x="1014138" y="2707807"/>
            <a:ext cx="790339" cy="1015663"/>
          </a:xfrm>
          <a:prstGeom prst="rect">
            <a:avLst/>
          </a:prstGeom>
          <a:noFill/>
        </p:spPr>
        <p:txBody>
          <a:bodyPr wrap="square" rtlCol="0">
            <a:spAutoFit/>
          </a:bodyPr>
          <a:lstStyle/>
          <a:p>
            <a:r>
              <a:rPr lang="fr-FR" sz="6000" dirty="0">
                <a:solidFill>
                  <a:srgbClr val="FFFF00"/>
                </a:solidFill>
              </a:rPr>
              <a:t>?</a:t>
            </a:r>
          </a:p>
        </p:txBody>
      </p:sp>
      <p:sp>
        <p:nvSpPr>
          <p:cNvPr id="5" name="ZoneTexte 4">
            <a:extLst>
              <a:ext uri="{FF2B5EF4-FFF2-40B4-BE49-F238E27FC236}">
                <a16:creationId xmlns:a16="http://schemas.microsoft.com/office/drawing/2014/main" id="{32F56531-25C9-A899-4C1C-9C9C7980A809}"/>
              </a:ext>
            </a:extLst>
          </p:cNvPr>
          <p:cNvSpPr txBox="1"/>
          <p:nvPr/>
        </p:nvSpPr>
        <p:spPr>
          <a:xfrm>
            <a:off x="1168322" y="3807748"/>
            <a:ext cx="1265598" cy="1569660"/>
          </a:xfrm>
          <a:prstGeom prst="rect">
            <a:avLst/>
          </a:prstGeom>
          <a:noFill/>
        </p:spPr>
        <p:txBody>
          <a:bodyPr wrap="square" rtlCol="0">
            <a:spAutoFit/>
          </a:bodyPr>
          <a:lstStyle/>
          <a:p>
            <a:r>
              <a:rPr lang="fr-FR" sz="9600" dirty="0">
                <a:solidFill>
                  <a:srgbClr val="FFC000"/>
                </a:solidFill>
              </a:rPr>
              <a:t>?</a:t>
            </a:r>
          </a:p>
        </p:txBody>
      </p:sp>
      <p:sp>
        <p:nvSpPr>
          <p:cNvPr id="6" name="ZoneTexte 5">
            <a:extLst>
              <a:ext uri="{FF2B5EF4-FFF2-40B4-BE49-F238E27FC236}">
                <a16:creationId xmlns:a16="http://schemas.microsoft.com/office/drawing/2014/main" id="{56C4BF92-672B-B2D4-7D9F-7180F191641E}"/>
              </a:ext>
            </a:extLst>
          </p:cNvPr>
          <p:cNvSpPr txBox="1"/>
          <p:nvPr/>
        </p:nvSpPr>
        <p:spPr>
          <a:xfrm>
            <a:off x="5725405" y="7140025"/>
            <a:ext cx="941295" cy="923330"/>
          </a:xfrm>
          <a:prstGeom prst="rect">
            <a:avLst/>
          </a:prstGeom>
          <a:noFill/>
        </p:spPr>
        <p:txBody>
          <a:bodyPr wrap="square" rtlCol="0">
            <a:spAutoFit/>
          </a:bodyPr>
          <a:lstStyle/>
          <a:p>
            <a:r>
              <a:rPr lang="fr-FR" sz="5400" dirty="0">
                <a:solidFill>
                  <a:schemeClr val="accent6">
                    <a:lumMod val="60000"/>
                    <a:lumOff val="40000"/>
                  </a:schemeClr>
                </a:solidFill>
              </a:rPr>
              <a:t>?</a:t>
            </a:r>
          </a:p>
        </p:txBody>
      </p:sp>
      <p:sp>
        <p:nvSpPr>
          <p:cNvPr id="8" name="ZoneTexte 7">
            <a:extLst>
              <a:ext uri="{FF2B5EF4-FFF2-40B4-BE49-F238E27FC236}">
                <a16:creationId xmlns:a16="http://schemas.microsoft.com/office/drawing/2014/main" id="{1C442C7B-9685-CFEB-BC57-51CDD2C6EDAF}"/>
              </a:ext>
            </a:extLst>
          </p:cNvPr>
          <p:cNvSpPr txBox="1"/>
          <p:nvPr/>
        </p:nvSpPr>
        <p:spPr>
          <a:xfrm>
            <a:off x="5371298" y="4002328"/>
            <a:ext cx="403413" cy="707886"/>
          </a:xfrm>
          <a:prstGeom prst="rect">
            <a:avLst/>
          </a:prstGeom>
          <a:noFill/>
        </p:spPr>
        <p:txBody>
          <a:bodyPr wrap="square" rtlCol="0">
            <a:spAutoFit/>
          </a:bodyPr>
          <a:lstStyle/>
          <a:p>
            <a:r>
              <a:rPr lang="fr-FR" sz="4000" dirty="0">
                <a:solidFill>
                  <a:srgbClr val="0070C0"/>
                </a:solidFill>
              </a:rPr>
              <a:t>?</a:t>
            </a:r>
          </a:p>
        </p:txBody>
      </p:sp>
      <p:sp>
        <p:nvSpPr>
          <p:cNvPr id="9" name="ZoneTexte 8">
            <a:extLst>
              <a:ext uri="{FF2B5EF4-FFF2-40B4-BE49-F238E27FC236}">
                <a16:creationId xmlns:a16="http://schemas.microsoft.com/office/drawing/2014/main" id="{7674E6AA-F020-7F33-6DAE-0D74CFB4F16C}"/>
              </a:ext>
            </a:extLst>
          </p:cNvPr>
          <p:cNvSpPr txBox="1"/>
          <p:nvPr/>
        </p:nvSpPr>
        <p:spPr>
          <a:xfrm>
            <a:off x="4589285" y="1434030"/>
            <a:ext cx="98520" cy="369332"/>
          </a:xfrm>
          <a:prstGeom prst="rect">
            <a:avLst/>
          </a:prstGeom>
          <a:noFill/>
        </p:spPr>
        <p:txBody>
          <a:bodyPr wrap="square" rtlCol="0">
            <a:spAutoFit/>
          </a:bodyPr>
          <a:lstStyle/>
          <a:p>
            <a:r>
              <a:rPr lang="fr-FR" dirty="0">
                <a:solidFill>
                  <a:srgbClr val="002060"/>
                </a:solidFill>
              </a:rPr>
              <a:t>?</a:t>
            </a:r>
          </a:p>
        </p:txBody>
      </p:sp>
      <p:sp>
        <p:nvSpPr>
          <p:cNvPr id="12" name="ZoneTexte 11">
            <a:extLst>
              <a:ext uri="{FF2B5EF4-FFF2-40B4-BE49-F238E27FC236}">
                <a16:creationId xmlns:a16="http://schemas.microsoft.com/office/drawing/2014/main" id="{BF86E7EE-FFD6-98AB-CE6B-3F39581A29CF}"/>
              </a:ext>
            </a:extLst>
          </p:cNvPr>
          <p:cNvSpPr txBox="1"/>
          <p:nvPr/>
        </p:nvSpPr>
        <p:spPr>
          <a:xfrm>
            <a:off x="39620" y="4568686"/>
            <a:ext cx="6632282" cy="3139321"/>
          </a:xfrm>
          <a:prstGeom prst="rect">
            <a:avLst/>
          </a:prstGeom>
          <a:noFill/>
        </p:spPr>
        <p:txBody>
          <a:bodyPr wrap="square">
            <a:spAutoFit/>
          </a:bodyPr>
          <a:lstStyle/>
          <a:p>
            <a:pPr algn="ctr"/>
            <a:r>
              <a:rPr lang="fr-FR" sz="1200" b="1" dirty="0">
                <a:solidFill>
                  <a:srgbClr val="FFC000"/>
                </a:solidFill>
                <a:latin typeface="Tahoma" panose="020B0604030504040204" pitchFamily="34" charset="0"/>
                <a:ea typeface="Tahoma" panose="020B0604030504040204" pitchFamily="34" charset="0"/>
                <a:cs typeface="Tahoma" panose="020B0604030504040204" pitchFamily="34" charset="0"/>
              </a:rPr>
              <a:t>A</a:t>
            </a:r>
            <a:r>
              <a:rPr lang="fr-FR" sz="1200" b="1" dirty="0">
                <a:solidFill>
                  <a:srgbClr val="002060"/>
                </a:solidFill>
                <a:latin typeface="Tahoma" panose="020B0604030504040204" pitchFamily="34" charset="0"/>
                <a:ea typeface="Tahoma" panose="020B0604030504040204" pitchFamily="34" charset="0"/>
                <a:cs typeface="Tahoma" panose="020B0604030504040204" pitchFamily="34" charset="0"/>
              </a:rPr>
              <a:t>ccueil-</a:t>
            </a:r>
            <a:r>
              <a:rPr lang="fr-FR" sz="1200" b="1" dirty="0">
                <a:solidFill>
                  <a:schemeClr val="accent1"/>
                </a:solidFill>
                <a:latin typeface="Tahoma" panose="020B0604030504040204" pitchFamily="34" charset="0"/>
                <a:ea typeface="Tahoma" panose="020B0604030504040204" pitchFamily="34" charset="0"/>
                <a:cs typeface="Tahoma" panose="020B0604030504040204" pitchFamily="34" charset="0"/>
              </a:rPr>
              <a:t>F</a:t>
            </a:r>
            <a:r>
              <a:rPr lang="fr-FR" sz="1200" b="1" dirty="0">
                <a:solidFill>
                  <a:srgbClr val="002060"/>
                </a:solidFill>
                <a:latin typeface="Tahoma" panose="020B0604030504040204" pitchFamily="34" charset="0"/>
                <a:ea typeface="Tahoma" panose="020B0604030504040204" pitchFamily="34" charset="0"/>
                <a:cs typeface="Tahoma" panose="020B0604030504040204" pitchFamily="34" charset="0"/>
              </a:rPr>
              <a:t>amilles-</a:t>
            </a:r>
            <a:r>
              <a:rPr lang="fr-FR" sz="1200" b="1" dirty="0">
                <a:solidFill>
                  <a:srgbClr val="FF00FF"/>
                </a:solidFill>
                <a:latin typeface="Tahoma" panose="020B0604030504040204" pitchFamily="34" charset="0"/>
                <a:ea typeface="Tahoma" panose="020B0604030504040204" pitchFamily="34" charset="0"/>
                <a:cs typeface="Tahoma" panose="020B0604030504040204" pitchFamily="34" charset="0"/>
              </a:rPr>
              <a:t>C</a:t>
            </a:r>
            <a:r>
              <a:rPr lang="fr-FR" sz="1200" b="1" dirty="0">
                <a:solidFill>
                  <a:srgbClr val="002060"/>
                </a:solidFill>
                <a:latin typeface="Tahoma" panose="020B0604030504040204" pitchFamily="34" charset="0"/>
                <a:ea typeface="Tahoma" panose="020B0604030504040204" pitchFamily="34" charset="0"/>
                <a:cs typeface="Tahoma" panose="020B0604030504040204" pitchFamily="34" charset="0"/>
              </a:rPr>
              <a:t>ancer</a:t>
            </a:r>
          </a:p>
          <a:p>
            <a:pPr algn="ctr"/>
            <a:endParaRPr lang="fr-FR"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fr-FR" sz="1800"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fr-FR"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fr-FR"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fr-FR"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fr-FR" sz="1600" b="1" dirty="0">
                <a:solidFill>
                  <a:srgbClr val="002060"/>
                </a:solidFill>
                <a:latin typeface="Tahoma" panose="020B0604030504040204" pitchFamily="34" charset="0"/>
                <a:ea typeface="Tahoma" panose="020B0604030504040204" pitchFamily="34" charset="0"/>
                <a:cs typeface="Tahoma" panose="020B0604030504040204" pitchFamily="34" charset="0"/>
              </a:rPr>
              <a:t>Face à une réalité difficile et douloureuse, l'enfant n'a pas toujours les mots ! Il me semble important que nous puissions lui donner la parole dans un cadre qui le sécurise. C'est ainsi que par le dessin, le jeu, la mise en scène ou la parole, l'enfant va pouvoir libérer ce qui l'anime et être entendu.</a:t>
            </a:r>
          </a:p>
          <a:p>
            <a:pPr algn="ctr"/>
            <a:endParaRPr lang="fr-FR" sz="1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4" name="ZoneTexte 13">
            <a:extLst>
              <a:ext uri="{FF2B5EF4-FFF2-40B4-BE49-F238E27FC236}">
                <a16:creationId xmlns:a16="http://schemas.microsoft.com/office/drawing/2014/main" id="{6C4256CF-BFDD-9359-BB4C-086D2D13EDC8}"/>
              </a:ext>
            </a:extLst>
          </p:cNvPr>
          <p:cNvSpPr txBox="1"/>
          <p:nvPr/>
        </p:nvSpPr>
        <p:spPr>
          <a:xfrm rot="2860116">
            <a:off x="4632823" y="4811151"/>
            <a:ext cx="1099081" cy="1446550"/>
          </a:xfrm>
          <a:prstGeom prst="rect">
            <a:avLst/>
          </a:prstGeom>
          <a:noFill/>
        </p:spPr>
        <p:txBody>
          <a:bodyPr wrap="square" rtlCol="0">
            <a:spAutoFit/>
          </a:bodyPr>
          <a:lstStyle/>
          <a:p>
            <a:r>
              <a:rPr lang="fr-FR" sz="8800" dirty="0">
                <a:solidFill>
                  <a:srgbClr val="FF0000"/>
                </a:solidFill>
              </a:rPr>
              <a:t>?</a:t>
            </a:r>
          </a:p>
        </p:txBody>
      </p:sp>
      <p:sp>
        <p:nvSpPr>
          <p:cNvPr id="15" name="ZoneTexte 14">
            <a:extLst>
              <a:ext uri="{FF2B5EF4-FFF2-40B4-BE49-F238E27FC236}">
                <a16:creationId xmlns:a16="http://schemas.microsoft.com/office/drawing/2014/main" id="{DF41C352-A72A-6222-856E-A9D1DB2DCAAF}"/>
              </a:ext>
            </a:extLst>
          </p:cNvPr>
          <p:cNvSpPr txBox="1"/>
          <p:nvPr/>
        </p:nvSpPr>
        <p:spPr>
          <a:xfrm>
            <a:off x="4954440" y="2322057"/>
            <a:ext cx="1541931" cy="1015663"/>
          </a:xfrm>
          <a:prstGeom prst="rect">
            <a:avLst/>
          </a:prstGeom>
          <a:noFill/>
        </p:spPr>
        <p:txBody>
          <a:bodyPr wrap="square" rtlCol="0">
            <a:spAutoFit/>
          </a:bodyPr>
          <a:lstStyle/>
          <a:p>
            <a:r>
              <a:rPr lang="fr-FR" sz="6000" dirty="0">
                <a:solidFill>
                  <a:srgbClr val="FFFF00"/>
                </a:solidFill>
              </a:rPr>
              <a:t>?</a:t>
            </a:r>
          </a:p>
        </p:txBody>
      </p:sp>
      <p:pic>
        <p:nvPicPr>
          <p:cNvPr id="10" name="Image 9" descr="Une image contenant diagramme&#10;&#10;Description générée automatiquement">
            <a:extLst>
              <a:ext uri="{FF2B5EF4-FFF2-40B4-BE49-F238E27FC236}">
                <a16:creationId xmlns:a16="http://schemas.microsoft.com/office/drawing/2014/main" id="{4AD099FF-A0C6-C7EF-0A5D-3CEE2E395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611" y="5295798"/>
            <a:ext cx="1327037" cy="738492"/>
          </a:xfrm>
          <a:prstGeom prst="rect">
            <a:avLst/>
          </a:prstGeom>
        </p:spPr>
      </p:pic>
      <p:sp>
        <p:nvSpPr>
          <p:cNvPr id="11" name="ZoneTexte 10">
            <a:extLst>
              <a:ext uri="{FF2B5EF4-FFF2-40B4-BE49-F238E27FC236}">
                <a16:creationId xmlns:a16="http://schemas.microsoft.com/office/drawing/2014/main" id="{BC20A512-6E91-C823-37A6-644EBA7FADB9}"/>
              </a:ext>
            </a:extLst>
          </p:cNvPr>
          <p:cNvSpPr txBox="1"/>
          <p:nvPr/>
        </p:nvSpPr>
        <p:spPr>
          <a:xfrm>
            <a:off x="40878" y="7934262"/>
            <a:ext cx="6818380" cy="954107"/>
          </a:xfrm>
          <a:prstGeom prst="rect">
            <a:avLst/>
          </a:prstGeom>
          <a:noFill/>
        </p:spPr>
        <p:txBody>
          <a:bodyPr wrap="square">
            <a:spAutoFit/>
          </a:bodyPr>
          <a:lstStyle/>
          <a:p>
            <a:r>
              <a:rPr lang="fr-FR" sz="1400" b="1" dirty="0">
                <a:solidFill>
                  <a:schemeClr val="tx1">
                    <a:lumMod val="85000"/>
                    <a:lumOff val="15000"/>
                  </a:schemeClr>
                </a:solidFill>
                <a:effectLst/>
              </a:rPr>
              <a:t>Accueil Famille Cancer est une association loi 1901 qui propose un lieu de parole et des soins de support en ville, accessibles à tous et dans tous les temps de la maladie et pour tous ses acteurs : malades, proches-aidants et soignants. Les soins de support proposés sont encadrés par des professionnels formés à la maladie cancéreuse.</a:t>
            </a:r>
            <a:endParaRPr lang="fr-FR" sz="1400" b="1" dirty="0">
              <a:solidFill>
                <a:schemeClr val="tx1">
                  <a:lumMod val="85000"/>
                  <a:lumOff val="15000"/>
                </a:schemeClr>
              </a:solidFill>
            </a:endParaRPr>
          </a:p>
        </p:txBody>
      </p:sp>
      <p:sp>
        <p:nvSpPr>
          <p:cNvPr id="16" name="ZoneTexte 15">
            <a:extLst>
              <a:ext uri="{FF2B5EF4-FFF2-40B4-BE49-F238E27FC236}">
                <a16:creationId xmlns:a16="http://schemas.microsoft.com/office/drawing/2014/main" id="{7F705E0D-6904-C38E-B336-5452AF0A1576}"/>
              </a:ext>
            </a:extLst>
          </p:cNvPr>
          <p:cNvSpPr txBox="1"/>
          <p:nvPr/>
        </p:nvSpPr>
        <p:spPr>
          <a:xfrm>
            <a:off x="-1197015" y="9087077"/>
            <a:ext cx="8784291" cy="584775"/>
          </a:xfrm>
          <a:prstGeom prst="rect">
            <a:avLst/>
          </a:prstGeom>
          <a:noFill/>
        </p:spPr>
        <p:txBody>
          <a:bodyPr wrap="square">
            <a:spAutoFit/>
          </a:bodyPr>
          <a:lstStyle/>
          <a:p>
            <a:pPr algn="ctr"/>
            <a:r>
              <a:rPr lang="fr-FR" sz="1600" dirty="0"/>
              <a:t>Accueil :68 rue du Pont de Créteil 94100 St Maur des fossés</a:t>
            </a:r>
          </a:p>
          <a:p>
            <a:pPr algn="ctr"/>
            <a:r>
              <a:rPr lang="fr-FR" sz="1600" dirty="0">
                <a:latin typeface="Tahoma" panose="020B0604030504040204" pitchFamily="34" charset="0"/>
                <a:ea typeface="Tahoma" panose="020B0604030504040204" pitchFamily="34" charset="0"/>
                <a:cs typeface="Tahoma" panose="020B0604030504040204" pitchFamily="34" charset="0"/>
              </a:rPr>
              <a:t>Tel: 01 43 97 38 59 secretariat@afcancer.fr</a:t>
            </a:r>
          </a:p>
        </p:txBody>
      </p:sp>
      <p:sp>
        <p:nvSpPr>
          <p:cNvPr id="17" name="ZoneTexte 16">
            <a:extLst>
              <a:ext uri="{FF2B5EF4-FFF2-40B4-BE49-F238E27FC236}">
                <a16:creationId xmlns:a16="http://schemas.microsoft.com/office/drawing/2014/main" id="{BB0A28A6-861F-633A-989D-0D0E0FC86955}"/>
              </a:ext>
            </a:extLst>
          </p:cNvPr>
          <p:cNvSpPr txBox="1"/>
          <p:nvPr/>
        </p:nvSpPr>
        <p:spPr>
          <a:xfrm rot="2860116">
            <a:off x="5835099" y="1473305"/>
            <a:ext cx="1070840" cy="1446550"/>
          </a:xfrm>
          <a:prstGeom prst="rect">
            <a:avLst/>
          </a:prstGeom>
          <a:noFill/>
        </p:spPr>
        <p:txBody>
          <a:bodyPr wrap="square" rtlCol="0">
            <a:spAutoFit/>
          </a:bodyPr>
          <a:lstStyle/>
          <a:p>
            <a:r>
              <a:rPr lang="fr-FR" sz="8800" dirty="0">
                <a:solidFill>
                  <a:srgbClr val="FFC000"/>
                </a:solidFill>
              </a:rPr>
              <a:t>?</a:t>
            </a:r>
          </a:p>
        </p:txBody>
      </p:sp>
      <p:sp>
        <p:nvSpPr>
          <p:cNvPr id="18" name="ZoneTexte 17">
            <a:extLst>
              <a:ext uri="{FF2B5EF4-FFF2-40B4-BE49-F238E27FC236}">
                <a16:creationId xmlns:a16="http://schemas.microsoft.com/office/drawing/2014/main" id="{4CD47D15-E917-2B5D-CA53-4366E0EEB539}"/>
              </a:ext>
            </a:extLst>
          </p:cNvPr>
          <p:cNvSpPr txBox="1"/>
          <p:nvPr/>
        </p:nvSpPr>
        <p:spPr>
          <a:xfrm>
            <a:off x="4442011" y="3474199"/>
            <a:ext cx="941295" cy="923330"/>
          </a:xfrm>
          <a:prstGeom prst="rect">
            <a:avLst/>
          </a:prstGeom>
          <a:noFill/>
        </p:spPr>
        <p:txBody>
          <a:bodyPr wrap="square" rtlCol="0">
            <a:spAutoFit/>
          </a:bodyPr>
          <a:lstStyle/>
          <a:p>
            <a:r>
              <a:rPr lang="fr-FR" sz="5400" dirty="0"/>
              <a:t>?</a:t>
            </a:r>
          </a:p>
        </p:txBody>
      </p:sp>
      <p:sp>
        <p:nvSpPr>
          <p:cNvPr id="20" name="ZoneTexte 19">
            <a:extLst>
              <a:ext uri="{FF2B5EF4-FFF2-40B4-BE49-F238E27FC236}">
                <a16:creationId xmlns:a16="http://schemas.microsoft.com/office/drawing/2014/main" id="{29D245BD-862D-4916-CB3C-BE12F1480B8F}"/>
              </a:ext>
            </a:extLst>
          </p:cNvPr>
          <p:cNvSpPr txBox="1"/>
          <p:nvPr/>
        </p:nvSpPr>
        <p:spPr>
          <a:xfrm>
            <a:off x="39620" y="8827899"/>
            <a:ext cx="416858" cy="369332"/>
          </a:xfrm>
          <a:prstGeom prst="rect">
            <a:avLst/>
          </a:prstGeom>
          <a:noFill/>
        </p:spPr>
        <p:txBody>
          <a:bodyPr wrap="square">
            <a:spAutoFit/>
          </a:bodyPr>
          <a:lstStyle/>
          <a:p>
            <a:r>
              <a:rPr lang="fr-FR" sz="1800" dirty="0">
                <a:solidFill>
                  <a:srgbClr val="FFFF00"/>
                </a:solidFill>
              </a:rPr>
              <a:t>?</a:t>
            </a:r>
          </a:p>
        </p:txBody>
      </p:sp>
    </p:spTree>
    <p:extLst>
      <p:ext uri="{BB962C8B-B14F-4D97-AF65-F5344CB8AC3E}">
        <p14:creationId xmlns:p14="http://schemas.microsoft.com/office/powerpoint/2010/main" val="244367707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TM03090434[[fn=Type de bois]]</Template>
  <TotalTime>1701</TotalTime>
  <Words>170</Words>
  <Application>Microsoft Office PowerPoint</Application>
  <PresentationFormat>Format A4 (210 x 297 mm)</PresentationFormat>
  <Paragraphs>23</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Tahoma</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MONVILLE MICHELE</dc:creator>
  <cp:lastModifiedBy>MONVILLE MICHELE</cp:lastModifiedBy>
  <cp:revision>200</cp:revision>
  <cp:lastPrinted>2023-03-16T10:00:12Z</cp:lastPrinted>
  <dcterms:created xsi:type="dcterms:W3CDTF">2016-11-02T15:52:55Z</dcterms:created>
  <dcterms:modified xsi:type="dcterms:W3CDTF">2023-03-18T05:46:18Z</dcterms:modified>
</cp:coreProperties>
</file>