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Lst>
  <p:sldSz cx="6858000" cy="9906000" type="A4"/>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00"/>
    <a:srgbClr val="009999"/>
    <a:srgbClr val="FF0066"/>
    <a:srgbClr val="3366CC"/>
    <a:srgbClr val="CC00FF"/>
    <a:srgbClr val="E6E6E6"/>
    <a:srgbClr val="CC0099"/>
    <a:srgbClr val="00CC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55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4750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2847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9820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50092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777C7D8-C9C5-4BB9-9989-B119D5829AD9}" type="datetimeFigureOut">
              <a:rPr lang="fr-FR" smtClean="0"/>
              <a:t>15/03/2023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55938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777C7D8-C9C5-4BB9-9989-B119D5829AD9}" type="datetimeFigureOut">
              <a:rPr lang="fr-FR" smtClean="0"/>
              <a:t>15/03/2023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85576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77C7D8-C9C5-4BB9-9989-B119D5829AD9}" type="datetimeFigureOut">
              <a:rPr lang="fr-FR" smtClean="0"/>
              <a:t>15/03/2023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18131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777C7D8-C9C5-4BB9-9989-B119D5829AD9}" type="datetimeFigureOut">
              <a:rPr lang="fr-FR" smtClean="0"/>
              <a:t>15/03/2023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29815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7C7D8-C9C5-4BB9-9989-B119D5829AD9}" type="datetimeFigureOut">
              <a:rPr lang="fr-FR" smtClean="0"/>
              <a:t>15/03/2023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06191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15/03/2023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12381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15/03/2023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7151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1000">
              <a:schemeClr val="accent1">
                <a:lumMod val="45000"/>
                <a:lumOff val="55000"/>
              </a:schemeClr>
            </a:gs>
            <a:gs pos="79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77C7D8-C9C5-4BB9-9989-B119D5829AD9}" type="datetimeFigureOut">
              <a:rPr lang="fr-FR" smtClean="0"/>
              <a:t>15/03/2023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B09E175-40F9-4D95-97AD-22B512753E7F}" type="slidenum">
              <a:rPr lang="fr-FR" smtClean="0"/>
              <a:t>‹N°›</a:t>
            </a:fld>
            <a:endParaRPr lang="fr-FR"/>
          </a:p>
        </p:txBody>
      </p:sp>
    </p:spTree>
    <p:extLst>
      <p:ext uri="{BB962C8B-B14F-4D97-AF65-F5344CB8AC3E}">
        <p14:creationId xmlns:p14="http://schemas.microsoft.com/office/powerpoint/2010/main" val="1112688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6000">
              <a:schemeClr val="accent1">
                <a:lumMod val="45000"/>
                <a:lumOff val="55000"/>
              </a:schemeClr>
            </a:gs>
            <a:gs pos="79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3" name="Shape 121"/>
          <p:cNvSpPr/>
          <p:nvPr/>
        </p:nvSpPr>
        <p:spPr>
          <a:xfrm>
            <a:off x="-12727" y="9429784"/>
            <a:ext cx="6858000"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defTabSz="1043193">
              <a:defRPr sz="800">
                <a:latin typeface="Arial"/>
                <a:ea typeface="Arial"/>
                <a:cs typeface="Arial"/>
                <a:sym typeface="Arial"/>
              </a:defRPr>
            </a:pP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Siège</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social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7 place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Galilée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- 94100 St-</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Maur</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-Des-</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Fossés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Lieu </a:t>
            </a: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d’accueil</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800" dirty="0">
                <a:solidFill>
                  <a:srgbClr val="002060"/>
                </a:solidFill>
                <a:latin typeface="Tahoma" panose="020B0604030504040204" pitchFamily="34" charset="0"/>
                <a:ea typeface="Tahoma" panose="020B0604030504040204" pitchFamily="34" charset="0"/>
                <a:cs typeface="Tahoma" panose="020B0604030504040204" pitchFamily="34" charset="0"/>
              </a:rPr>
              <a:t>68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Rue du Pont de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Créteil</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- 94100 St-</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Maur</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-Des-</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Fossés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a:t>
            </a:r>
            <a:br>
              <a:rPr sz="800" dirty="0">
                <a:solidFill>
                  <a:srgbClr val="002060"/>
                </a:solidFill>
                <a:latin typeface="Tahoma" panose="020B0604030504040204" pitchFamily="34" charset="0"/>
                <a:ea typeface="Tahoma" panose="020B0604030504040204" pitchFamily="34" charset="0"/>
                <a:cs typeface="Tahoma" panose="020B0604030504040204" pitchFamily="34" charset="0"/>
              </a:rPr>
            </a:b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Téléphone</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01 43 97 38 59 </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Courriel</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contact@afcancer.fr</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 Site internet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www.afcancer.fr</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 Michèle </a:t>
            </a:r>
            <a:r>
              <a:rPr sz="800" b="1" dirty="0" err="1">
                <a:solidFill>
                  <a:srgbClr val="002060"/>
                </a:solidFill>
                <a:latin typeface="Tahoma" panose="020B0604030504040204" pitchFamily="34" charset="0"/>
                <a:ea typeface="Tahoma" panose="020B0604030504040204" pitchFamily="34" charset="0"/>
                <a:cs typeface="Tahoma" panose="020B0604030504040204" pitchFamily="34" charset="0"/>
              </a:rPr>
              <a:t>Monville</a:t>
            </a:r>
            <a:r>
              <a:rPr sz="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06 08 33 73 25</a:t>
            </a:r>
          </a:p>
          <a:p>
            <a:pPr algn="ctr" defTabSz="1043193">
              <a:defRPr sz="800">
                <a:latin typeface="Arial"/>
                <a:ea typeface="Arial"/>
                <a:cs typeface="Arial"/>
                <a:sym typeface="Arial"/>
              </a:defRPr>
            </a:pP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L’association</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est</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subventionnée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par la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ville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de Saint-</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Maur</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-Des-</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Fossés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vous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pouvez</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800" dirty="0">
                <a:solidFill>
                  <a:srgbClr val="002060"/>
                </a:solidFill>
                <a:latin typeface="Tahoma" panose="020B0604030504040204" pitchFamily="34" charset="0"/>
                <a:ea typeface="Tahoma" panose="020B0604030504040204" pitchFamily="34" charset="0"/>
                <a:cs typeface="Tahoma" panose="020B0604030504040204" pitchFamily="34" charset="0"/>
              </a:rPr>
              <a:t>consulter la liste de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nos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partenaires</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sur </a:t>
            </a:r>
            <a:r>
              <a:rPr sz="800" dirty="0" err="1">
                <a:solidFill>
                  <a:srgbClr val="002060"/>
                </a:solidFill>
                <a:latin typeface="Tahoma" panose="020B0604030504040204" pitchFamily="34" charset="0"/>
                <a:ea typeface="Tahoma" panose="020B0604030504040204" pitchFamily="34" charset="0"/>
                <a:cs typeface="Tahoma" panose="020B0604030504040204" pitchFamily="34" charset="0"/>
              </a:rPr>
              <a:t>notre</a:t>
            </a:r>
            <a:r>
              <a:rPr sz="800" dirty="0">
                <a:solidFill>
                  <a:srgbClr val="002060"/>
                </a:solidFill>
                <a:latin typeface="Tahoma" panose="020B0604030504040204" pitchFamily="34" charset="0"/>
                <a:ea typeface="Tahoma" panose="020B0604030504040204" pitchFamily="34" charset="0"/>
                <a:cs typeface="Tahoma" panose="020B0604030504040204" pitchFamily="34" charset="0"/>
              </a:rPr>
              <a:t> site internet.</a:t>
            </a:r>
          </a:p>
        </p:txBody>
      </p:sp>
      <p:cxnSp>
        <p:nvCxnSpPr>
          <p:cNvPr id="31" name="Connecteur droit 30">
            <a:extLst>
              <a:ext uri="{FF2B5EF4-FFF2-40B4-BE49-F238E27FC236}">
                <a16:creationId xmlns:a16="http://schemas.microsoft.com/office/drawing/2014/main" id="{7997F6C5-26B2-4A9E-8529-368A325F0173}"/>
              </a:ext>
            </a:extLst>
          </p:cNvPr>
          <p:cNvCxnSpPr/>
          <p:nvPr/>
        </p:nvCxnSpPr>
        <p:spPr>
          <a:xfrm>
            <a:off x="-12727" y="9422951"/>
            <a:ext cx="6877091" cy="19440"/>
          </a:xfrm>
          <a:prstGeom prst="line">
            <a:avLst/>
          </a:prstGeom>
          <a:ln w="6350">
            <a:solidFill>
              <a:srgbClr val="CC0099"/>
            </a:solidFill>
          </a:ln>
        </p:spPr>
        <p:style>
          <a:lnRef idx="2">
            <a:schemeClr val="accent5"/>
          </a:lnRef>
          <a:fillRef idx="0">
            <a:schemeClr val="accent5"/>
          </a:fillRef>
          <a:effectRef idx="1">
            <a:schemeClr val="accent5"/>
          </a:effectRef>
          <a:fontRef idx="minor">
            <a:schemeClr val="tx1"/>
          </a:fontRef>
        </p:style>
      </p:cxnSp>
      <p:pic>
        <p:nvPicPr>
          <p:cNvPr id="11" name="Image 10">
            <a:extLst>
              <a:ext uri="{FF2B5EF4-FFF2-40B4-BE49-F238E27FC236}">
                <a16:creationId xmlns:a16="http://schemas.microsoft.com/office/drawing/2014/main" id="{3364289B-E8CD-45BB-9A8E-CDE121100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3" y="7093325"/>
            <a:ext cx="1814953" cy="2329626"/>
          </a:xfrm>
          <a:prstGeom prst="rect">
            <a:avLst/>
          </a:prstGeom>
        </p:spPr>
      </p:pic>
      <p:pic>
        <p:nvPicPr>
          <p:cNvPr id="4" name="Image 3">
            <a:extLst>
              <a:ext uri="{FF2B5EF4-FFF2-40B4-BE49-F238E27FC236}">
                <a16:creationId xmlns:a16="http://schemas.microsoft.com/office/drawing/2014/main" id="{3A17C0B4-104D-4D3A-9EDE-7CC6AEC41399}"/>
              </a:ext>
            </a:extLst>
          </p:cNvPr>
          <p:cNvPicPr>
            <a:picLocks noChangeAspect="1"/>
          </p:cNvPicPr>
          <p:nvPr/>
        </p:nvPicPr>
        <p:blipFill>
          <a:blip r:embed="rId3"/>
          <a:stretch>
            <a:fillRect/>
          </a:stretch>
        </p:blipFill>
        <p:spPr>
          <a:xfrm>
            <a:off x="4454405" y="0"/>
            <a:ext cx="2401573" cy="3233854"/>
          </a:xfrm>
          <a:prstGeom prst="rect">
            <a:avLst/>
          </a:prstGeom>
        </p:spPr>
      </p:pic>
      <p:pic>
        <p:nvPicPr>
          <p:cNvPr id="12" name="AFFICHE_A4.Snap007.png">
            <a:extLst>
              <a:ext uri="{FF2B5EF4-FFF2-40B4-BE49-F238E27FC236}">
                <a16:creationId xmlns:a16="http://schemas.microsoft.com/office/drawing/2014/main" id="{5FFC0C1E-1582-4740-AD5C-939CCDE02879}"/>
              </a:ext>
            </a:extLst>
          </p:cNvPr>
          <p:cNvPicPr/>
          <p:nvPr/>
        </p:nvPicPr>
        <p:blipFill>
          <a:blip r:embed="rId4"/>
          <a:srcRect l="32954" t="38474" r="6002" b="15909"/>
          <a:stretch>
            <a:fillRect/>
          </a:stretch>
        </p:blipFill>
        <p:spPr>
          <a:xfrm>
            <a:off x="4572000" y="7105614"/>
            <a:ext cx="2272827" cy="2281045"/>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w="12700">
            <a:miter lim="400000"/>
          </a:ln>
        </p:spPr>
      </p:pic>
      <p:pic>
        <p:nvPicPr>
          <p:cNvPr id="14" name="Image 13">
            <a:extLst>
              <a:ext uri="{FF2B5EF4-FFF2-40B4-BE49-F238E27FC236}">
                <a16:creationId xmlns:a16="http://schemas.microsoft.com/office/drawing/2014/main" id="{1EA1B4B1-0A8A-4E11-B3EA-E8C2850CF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7" y="15758"/>
            <a:ext cx="3604519" cy="1753572"/>
          </a:xfrm>
          <a:prstGeom prst="rect">
            <a:avLst/>
          </a:prstGeom>
        </p:spPr>
      </p:pic>
      <p:sp>
        <p:nvSpPr>
          <p:cNvPr id="15" name="Titre 1">
            <a:extLst>
              <a:ext uri="{FF2B5EF4-FFF2-40B4-BE49-F238E27FC236}">
                <a16:creationId xmlns:a16="http://schemas.microsoft.com/office/drawing/2014/main" id="{E3105342-8D73-4762-9598-A62E5504BEEA}"/>
              </a:ext>
            </a:extLst>
          </p:cNvPr>
          <p:cNvSpPr txBox="1">
            <a:spLocks/>
          </p:cNvSpPr>
          <p:nvPr/>
        </p:nvSpPr>
        <p:spPr>
          <a:xfrm rot="10800000" flipV="1">
            <a:off x="13168" y="2509562"/>
            <a:ext cx="6831659" cy="4365061"/>
          </a:xfrm>
          <a:prstGeom prst="rect">
            <a:avLst/>
          </a:prstGeom>
          <a:noFill/>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000" b="1" dirty="0">
                <a:solidFill>
                  <a:srgbClr val="FFC000"/>
                </a:solidFill>
                <a:latin typeface="Tahoma" panose="020B0604030504040204" pitchFamily="34" charset="0"/>
                <a:ea typeface="Tahoma" panose="020B0604030504040204" pitchFamily="34" charset="0"/>
                <a:cs typeface="Tahoma" panose="020B0604030504040204" pitchFamily="34" charset="0"/>
              </a:rPr>
              <a:t>A</a:t>
            </a:r>
            <a:r>
              <a:rPr lang="fr-FR" sz="2000" b="1" dirty="0">
                <a:solidFill>
                  <a:srgbClr val="002060"/>
                </a:solidFill>
                <a:latin typeface="Tahoma" panose="020B0604030504040204" pitchFamily="34" charset="0"/>
                <a:ea typeface="Tahoma" panose="020B0604030504040204" pitchFamily="34" charset="0"/>
                <a:cs typeface="Tahoma" panose="020B0604030504040204" pitchFamily="34" charset="0"/>
              </a:rPr>
              <a:t>ccueil-</a:t>
            </a:r>
            <a:r>
              <a:rPr lang="fr-FR" sz="2000" b="1" dirty="0">
                <a:solidFill>
                  <a:schemeClr val="accent1"/>
                </a:solidFill>
                <a:latin typeface="Tahoma" panose="020B0604030504040204" pitchFamily="34" charset="0"/>
                <a:ea typeface="Tahoma" panose="020B0604030504040204" pitchFamily="34" charset="0"/>
                <a:cs typeface="Tahoma" panose="020B0604030504040204" pitchFamily="34" charset="0"/>
              </a:rPr>
              <a:t>F</a:t>
            </a:r>
            <a:r>
              <a:rPr lang="fr-FR" sz="2000" b="1" dirty="0">
                <a:solidFill>
                  <a:srgbClr val="002060"/>
                </a:solidFill>
                <a:latin typeface="Tahoma" panose="020B0604030504040204" pitchFamily="34" charset="0"/>
                <a:ea typeface="Tahoma" panose="020B0604030504040204" pitchFamily="34" charset="0"/>
                <a:cs typeface="Tahoma" panose="020B0604030504040204" pitchFamily="34" charset="0"/>
              </a:rPr>
              <a:t>amilles-</a:t>
            </a:r>
            <a:r>
              <a:rPr lang="fr-FR" sz="2000" b="1" dirty="0">
                <a:solidFill>
                  <a:srgbClr val="FF00FF"/>
                </a:solidFill>
                <a:latin typeface="Tahoma" panose="020B0604030504040204" pitchFamily="34" charset="0"/>
                <a:ea typeface="Tahoma" panose="020B0604030504040204" pitchFamily="34" charset="0"/>
                <a:cs typeface="Tahoma" panose="020B0604030504040204" pitchFamily="34" charset="0"/>
              </a:rPr>
              <a:t>C</a:t>
            </a:r>
            <a:r>
              <a:rPr lang="fr-FR" sz="2000" b="1" dirty="0">
                <a:solidFill>
                  <a:srgbClr val="002060"/>
                </a:solidFill>
                <a:latin typeface="Tahoma" panose="020B0604030504040204" pitchFamily="34" charset="0"/>
                <a:ea typeface="Tahoma" panose="020B0604030504040204" pitchFamily="34" charset="0"/>
                <a:cs typeface="Tahoma" panose="020B0604030504040204" pitchFamily="34" charset="0"/>
              </a:rPr>
              <a:t>ancer</a:t>
            </a:r>
          </a:p>
          <a:p>
            <a:pPr algn="l"/>
            <a:endParaRPr lang="fr-FR"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000" dirty="0">
                <a:solidFill>
                  <a:srgbClr val="002060"/>
                </a:solidFill>
                <a:latin typeface="Tahoma" panose="020B0604030504040204" pitchFamily="34" charset="0"/>
                <a:ea typeface="Tahoma" panose="020B0604030504040204" pitchFamily="34" charset="0"/>
                <a:cs typeface="Tahoma" panose="020B0604030504040204" pitchFamily="34" charset="0"/>
              </a:rPr>
              <a:t>Propose les mardis vendredi 17h30 – 18h30 </a:t>
            </a:r>
          </a:p>
          <a:p>
            <a:pPr algn="l"/>
            <a:r>
              <a:rPr lang="fr-FR" sz="2000" i="1" dirty="0">
                <a:solidFill>
                  <a:srgbClr val="002060"/>
                </a:solidFill>
                <a:latin typeface="Tahoma" panose="020B0604030504040204" pitchFamily="34" charset="0"/>
                <a:ea typeface="Tahoma" panose="020B0604030504040204" pitchFamily="34" charset="0"/>
                <a:cs typeface="Tahoma" panose="020B0604030504040204" pitchFamily="34" charset="0"/>
              </a:rPr>
              <a:t>(voir agenda pour dates)</a:t>
            </a:r>
          </a:p>
          <a:p>
            <a:pPr algn="l"/>
            <a:r>
              <a:rPr lang="fr-FR" sz="2000" dirty="0">
                <a:solidFill>
                  <a:srgbClr val="002060"/>
                </a:solidFill>
                <a:latin typeface="Tahoma" panose="020B0604030504040204" pitchFamily="34" charset="0"/>
                <a:ea typeface="Tahoma" panose="020B0604030504040204" pitchFamily="34" charset="0"/>
                <a:cs typeface="Tahoma" panose="020B0604030504040204" pitchFamily="34" charset="0"/>
              </a:rPr>
              <a:t>cet atelier de </a:t>
            </a:r>
          </a:p>
          <a:p>
            <a:pPr algn="l"/>
            <a:r>
              <a:rPr lang="fr-FR" sz="2000" dirty="0">
                <a:solidFill>
                  <a:srgbClr val="002060"/>
                </a:solidFill>
                <a:highlight>
                  <a:srgbClr val="FF3399"/>
                </a:highlight>
                <a:latin typeface="Tahoma" panose="020B0604030504040204" pitchFamily="34" charset="0"/>
                <a:ea typeface="Tahoma" panose="020B0604030504040204" pitchFamily="34" charset="0"/>
                <a:cs typeface="Tahoma" panose="020B0604030504040204" pitchFamily="34" charset="0"/>
              </a:rPr>
              <a:t>Soutien aux enfants de parent malade ou décédé</a:t>
            </a:r>
            <a:r>
              <a:rPr lang="fr-FR" sz="20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algn="l"/>
            <a:r>
              <a:rPr lang="fr-FR" sz="2000" dirty="0">
                <a:solidFill>
                  <a:srgbClr val="002060"/>
                </a:solidFill>
                <a:latin typeface="Tahoma" panose="020B0604030504040204" pitchFamily="34" charset="0"/>
                <a:ea typeface="Tahoma" panose="020B0604030504040204" pitchFamily="34" charset="0"/>
                <a:cs typeface="Tahoma" panose="020B0604030504040204" pitchFamily="34" charset="0"/>
              </a:rPr>
              <a:t>Face à une réalité difficile et douloureuse, l'enfant n'a pas toujours les mots ! Il me semble important que nous puissions lui donner la parole dans un cadre qui le sécurise. C'est ainsi que par le dessin, le jeu, la mise en scène ou la parole, l'enfant va pouvoir libérer ce qui l'anime et être entendu</a:t>
            </a:r>
          </a:p>
          <a:p>
            <a:pPr algn="l"/>
            <a:endParaRPr lang="fr-FR"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000" dirty="0">
                <a:solidFill>
                  <a:srgbClr val="002060"/>
                </a:solidFill>
                <a:latin typeface="Tahoma" panose="020B0604030504040204" pitchFamily="34" charset="0"/>
                <a:ea typeface="Tahoma" panose="020B0604030504040204" pitchFamily="34" charset="0"/>
                <a:cs typeface="Tahoma" panose="020B0604030504040204" pitchFamily="34" charset="0"/>
              </a:rPr>
              <a:t>Inscription préalable auprès de</a:t>
            </a:r>
          </a:p>
          <a:p>
            <a:pPr algn="l"/>
            <a:r>
              <a:rPr lang="fr-FR" sz="2000" dirty="0">
                <a:solidFill>
                  <a:srgbClr val="002060"/>
                </a:solidFill>
                <a:latin typeface="Tahoma" panose="020B0604030504040204" pitchFamily="34" charset="0"/>
                <a:ea typeface="Tahoma" panose="020B0604030504040204" pitchFamily="34" charset="0"/>
                <a:cs typeface="Tahoma" panose="020B0604030504040204" pitchFamily="34" charset="0"/>
              </a:rPr>
              <a:t>Marie-Thérèse MONTHUY 06 66 63 87 26  </a:t>
            </a:r>
          </a:p>
        </p:txBody>
      </p:sp>
    </p:spTree>
    <p:extLst>
      <p:ext uri="{BB962C8B-B14F-4D97-AF65-F5344CB8AC3E}">
        <p14:creationId xmlns:p14="http://schemas.microsoft.com/office/powerpoint/2010/main" val="244367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9FA42C-575B-4B59-A6BA-101A6693A92C}"/>
              </a:ext>
            </a:extLst>
          </p:cNvPr>
          <p:cNvPicPr>
            <a:picLocks noChangeAspect="1"/>
          </p:cNvPicPr>
          <p:nvPr/>
        </p:nvPicPr>
        <p:blipFill>
          <a:blip r:embed="rId2"/>
          <a:stretch>
            <a:fillRect/>
          </a:stretch>
        </p:blipFill>
        <p:spPr>
          <a:xfrm>
            <a:off x="0" y="44942"/>
            <a:ext cx="6858000" cy="9816116"/>
          </a:xfrm>
          <a:prstGeom prst="rect">
            <a:avLst/>
          </a:prstGeom>
        </p:spPr>
      </p:pic>
    </p:spTree>
    <p:extLst>
      <p:ext uri="{BB962C8B-B14F-4D97-AF65-F5344CB8AC3E}">
        <p14:creationId xmlns:p14="http://schemas.microsoft.com/office/powerpoint/2010/main" val="109858749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1632</TotalTime>
  <Words>177</Words>
  <Application>Microsoft Office PowerPoint</Application>
  <PresentationFormat>Format A4 (210 x 297 mm)</PresentationFormat>
  <Paragraphs>12</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Tahoma</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MONVILLE MICHELE</dc:creator>
  <cp:lastModifiedBy>MONVILLE MICHELE</cp:lastModifiedBy>
  <cp:revision>199</cp:revision>
  <cp:lastPrinted>2017-08-31T10:12:44Z</cp:lastPrinted>
  <dcterms:created xsi:type="dcterms:W3CDTF">2016-11-02T15:52:55Z</dcterms:created>
  <dcterms:modified xsi:type="dcterms:W3CDTF">2023-03-15T09:02:20Z</dcterms:modified>
</cp:coreProperties>
</file>